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1" r:id="rId12"/>
    <p:sldId id="292" r:id="rId13"/>
    <p:sldId id="293" r:id="rId14"/>
    <p:sldId id="294" r:id="rId15"/>
    <p:sldId id="289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8" r:id="rId28"/>
    <p:sldId id="3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2"/>
      </p:cViewPr>
      <p:guideLst>
        <p:guide orient="horz" pos="2160"/>
        <p:guide pos="3840"/>
        <p:guide orient="horz" pos="528"/>
        <p:guide orient="horz" pos="3748"/>
        <p:guide pos="360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36C8A-1011-453C-8BB5-6D54C930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82053A-53F5-45B6-BC71-4186DE054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88624-FBD8-4504-9BDA-86234155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AF414-3DFF-4F8C-80C3-F52EA989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4AE317-4E70-4A03-936B-2C647A92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7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3092A-BB1F-45CD-9F74-8E3E0B64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139775-0C02-4980-9722-0CF54B2EC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5CD1E-33D0-4268-90F1-F21773CC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B1621-C5D8-491E-8FD6-82C62ACE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B327B-23B7-49B7-8680-54AFF1F5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3C88CB-E0BF-4D0D-9AED-31CA9B2E5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A467E2-B164-4291-982C-0D774A0C3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4F517-EE7A-4C1A-A792-22F255B6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92213-C8A2-4AB2-94E4-24219F55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030D2-B1AD-4A28-8371-77F7642D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6EC89-232F-41D5-9E2B-2BB6C680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D3A15-6428-425F-89BD-A14724BE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2499B-325E-4959-8CBE-7038D60B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A3EF4-8773-4C8E-861F-A866857A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DF3EF-A6C9-4531-BF4D-BAB8407B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365DC-9DEF-4E42-B149-584951ED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F51BE-47DE-481B-BEB3-AA4394AB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E968-5FF4-4812-ACBF-E5EE25EC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AAE3E-E606-4CB1-AA39-E6E64423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46617-0623-4822-864F-4BBE797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0FA1A-8228-493F-AA04-C5C63C67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AB930-C014-4AC3-90D5-41CF19671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8F9273-020B-4D1D-8270-A443DAF2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8AE31-C6E4-408F-B929-49DBD3AE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8BC3E-F835-4AE9-B4F8-F4253BD3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8E21DA-3B23-45B4-B48C-F22B2E2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7C9F0-6C5F-404E-9D9A-767F4E44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04573-3613-49E0-A710-687B3363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B6E35-B635-43F5-9AA3-1220674F1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38751-8CF4-4EB0-91CF-B2E947597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B1F278-FBC0-4602-BCBE-6318F98A9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043D39-37A4-4B6C-B456-7E8A53D4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CAFD0F-A946-4473-8FB5-CE5B5F96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A22450-84BA-443B-9026-20B8CB04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B6DFA-2109-4859-A753-728C37E6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93CA60-39B4-4EFA-BEDB-85A328A3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3DAB48-845E-4C72-A68A-83DCA7B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3F9F19-DB4B-4454-A259-4511CED7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B668DE-82F3-4A88-BDDE-75BAA1C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ACB387-FACB-438C-9971-2CE3AB73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A1F27-12EF-46D4-B486-61A90A2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0CBA4-5DF5-4BAC-90D8-2628F7A6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EAA8B-C2CC-4314-A69A-4B7ADB8E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D9914-DA98-4B59-8C85-B404A9CB8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B9BE3-9331-4919-8F0F-A01EFAE9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CB450-988B-478E-8CE6-0FA1E56B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E1466-96C0-40D4-B179-0FBECF49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5B69-5616-47E8-B0E1-A6BB03F9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9BFEA8-9B2C-401F-A856-6F66D6D7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B39155-AA87-47DF-A7D6-8E8903388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6B616-FF04-48C6-98E0-8CB4BE3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E1E40C-7356-4E20-9A05-4368C389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E41D7-DAE4-4960-B4C0-C2592E74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FEADAB-2847-4ACC-9D92-3B734ABD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78FF6F-2537-4CF3-A6AF-0850A975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5E515-34F3-4726-AE69-120D8BA8D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1E760-AF43-4CA9-AB79-FB640A6E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19BF9-01D1-4A4C-9016-4C63489A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Week1,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August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How to Formulate Demand Charge</a:t>
            </a:r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1.1 Two ways mentioned earlier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1.2 Add extra penalty – Take RBC as a base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1.3 Relate paper</a:t>
            </a:r>
            <a:endParaRPr lang="en-US" sz="1050" b="1" i="1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（</a:t>
            </a: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supplement Visualization of </a:t>
            </a:r>
            <a:r>
              <a:rPr lang="en-US" altLang="zh-CN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）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1.4 “Hyper-param”-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dc_price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1.5 </a:t>
            </a: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Reformulate by considering increment only</a:t>
            </a:r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）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1.5 Reformulate by introducing intermediate variables</a:t>
            </a:r>
          </a:p>
          <a:p>
            <a:pPr algn="ctr"/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2. Sensitive Tests</a:t>
            </a:r>
          </a:p>
          <a:p>
            <a:pPr algn="ctr"/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2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codes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9671A7-72A8-427D-9E2C-762724E1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1417010"/>
            <a:ext cx="8009860" cy="50806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A29672-C624-4CAF-A351-052B2CFA45BA}"/>
              </a:ext>
            </a:extLst>
          </p:cNvPr>
          <p:cNvSpPr/>
          <p:nvPr/>
        </p:nvSpPr>
        <p:spPr>
          <a:xfrm>
            <a:off x="886460" y="4775200"/>
            <a:ext cx="8009860" cy="17224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3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F25BC-8BBB-465D-954E-1F9650425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22" y="1380930"/>
            <a:ext cx="9585556" cy="51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84F0-2C87-4A6F-94DB-11E36108C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4" y="1492898"/>
            <a:ext cx="9323072" cy="50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4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84F0-2C87-4A6F-94DB-11E36108C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4" y="1492898"/>
            <a:ext cx="9323072" cy="5054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2E27B-43A0-456E-AEBD-75793FD5C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50" y="1427386"/>
            <a:ext cx="944390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84F0-2C87-4A6F-94DB-11E36108C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4" y="1492898"/>
            <a:ext cx="9323072" cy="5054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2E27B-43A0-456E-AEBD-75793FD5C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50" y="1427386"/>
            <a:ext cx="9443900" cy="512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B0929-8E4D-4898-BF95-B709BCCC5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50" y="1316246"/>
            <a:ext cx="9648886" cy="52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8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Sensitive Tests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-2.1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dc_price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30F80-9233-4938-B9EB-A15BC2BA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1" y="1574303"/>
            <a:ext cx="3802684" cy="4371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4B1C5-4A79-40CB-8E91-B39988F7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88" y="1574303"/>
            <a:ext cx="6591442" cy="43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Sensitive Tests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bat_size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8BFFE-2A65-4A8F-AB8D-25B34D26D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43" y="1314104"/>
            <a:ext cx="3786513" cy="50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Week2,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August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Detailed Comparison between MPC_GT and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MSC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one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day’s opt</a:t>
            </a:r>
          </a:p>
          <a:p>
            <a:pPr marL="342900" indent="-342900" algn="ctr">
              <a:buAutoNum type="arabicPeriod"/>
            </a:pPr>
            <a:r>
              <a:rPr lang="en-US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2. Sensitive Tests</a:t>
            </a:r>
          </a:p>
          <a:p>
            <a:pPr algn="ctr"/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Jan-Mar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62" y="1495869"/>
            <a:ext cx="2867570" cy="5097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6" y="1495869"/>
            <a:ext cx="2867570" cy="5097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64" y="1495869"/>
            <a:ext cx="2867570" cy="5097902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Jan-1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Feb-1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Mar-1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9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Jan-Mar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69"/>
            <a:ext cx="2867569" cy="5097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69"/>
            <a:ext cx="2867569" cy="5097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69"/>
            <a:ext cx="2867569" cy="5097902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Apr-1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May-1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Jun-1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0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Two ways mentioned earlier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32E354D-9023-45CC-8B88-36D340AE678E}"/>
              </a:ext>
            </a:extLst>
          </p:cNvPr>
          <p:cNvGrpSpPr/>
          <p:nvPr/>
        </p:nvGrpSpPr>
        <p:grpSpPr>
          <a:xfrm>
            <a:off x="1179377" y="4191027"/>
            <a:ext cx="9833246" cy="1671739"/>
            <a:chOff x="1179377" y="4005391"/>
            <a:chExt cx="9833246" cy="18573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538208-9E9F-4AA7-8100-567B95CF765C}"/>
                </a:ext>
              </a:extLst>
            </p:cNvPr>
            <p:cNvGrpSpPr/>
            <p:nvPr/>
          </p:nvGrpSpPr>
          <p:grpSpPr>
            <a:xfrm>
              <a:off x="1179377" y="4005391"/>
              <a:ext cx="9833246" cy="1857375"/>
              <a:chOff x="1179377" y="1860617"/>
              <a:chExt cx="9833246" cy="185737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8E3BC-2320-4C0D-8027-4D411D53AF34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7AC0E7B-1F88-4BEC-A583-91C1B6FDB2D1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F5BF22-CAA6-4CDC-B645-7F825718ED4B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6C0A8F1-735C-42DB-A847-01A82029C10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2E19047-80D6-4707-9DAA-8BD66157C13E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0DE3B34-5FFC-4673-B7A5-315F16397D01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2A983D9-B50A-4733-8F13-8013D23EED25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B018273-F9F9-430E-BB32-28F57FB4D5BF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CA2104D-8C45-44AA-A0A0-8ED7A6101284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49E885B-1446-4940-B264-6100895331E9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3AD4A-9FF1-45FF-963A-73A384B09A88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Multiplication Sign 43">
                <a:extLst>
                  <a:ext uri="{FF2B5EF4-FFF2-40B4-BE49-F238E27FC236}">
                    <a16:creationId xmlns:a16="http://schemas.microsoft.com/office/drawing/2014/main" id="{5DC1C2F1-9A47-45EC-AA63-A6EE2D1DE2C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464A9CED-FAE6-40AC-853B-8472E1DC1A85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Multiplication Sign 45">
                <a:extLst>
                  <a:ext uri="{FF2B5EF4-FFF2-40B4-BE49-F238E27FC236}">
                    <a16:creationId xmlns:a16="http://schemas.microsoft.com/office/drawing/2014/main" id="{D09CBA0B-BA2D-45EA-983C-91AF0F51E82D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Multiplication Sign 46">
                <a:extLst>
                  <a:ext uri="{FF2B5EF4-FFF2-40B4-BE49-F238E27FC236}">
                    <a16:creationId xmlns:a16="http://schemas.microsoft.com/office/drawing/2014/main" id="{D8EE9E6E-03E6-4870-B3D4-B2EEF22D63EA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Multiplication Sign 47">
                <a:extLst>
                  <a:ext uri="{FF2B5EF4-FFF2-40B4-BE49-F238E27FC236}">
                    <a16:creationId xmlns:a16="http://schemas.microsoft.com/office/drawing/2014/main" id="{87FF7714-4CBB-436F-8955-794DC4D609AA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Multiplication Sign 48">
                <a:extLst>
                  <a:ext uri="{FF2B5EF4-FFF2-40B4-BE49-F238E27FC236}">
                    <a16:creationId xmlns:a16="http://schemas.microsoft.com/office/drawing/2014/main" id="{FE067386-DD1A-4E2A-B53B-BD458CDFAE61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Multiplication Sign 49">
                <a:extLst>
                  <a:ext uri="{FF2B5EF4-FFF2-40B4-BE49-F238E27FC236}">
                    <a16:creationId xmlns:a16="http://schemas.microsoft.com/office/drawing/2014/main" id="{73132EAE-90A6-4C1D-8C24-0C9499C16F2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E7A633-1A12-48A6-8018-EAB4ECABDD03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A7A580-0359-4697-9B55-2E1D9C0E3C58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8B1D3B-88CB-42C4-9158-6950D4F6B663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0AF436-5E38-4F90-9339-30F773032F3C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77E947-A0CA-466A-87B7-82076D7C4E41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67E025-C21C-4AD7-80AB-2E034F697380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65F9F0-80FE-42B1-A28B-DE45799E30BD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D0DC4-1D95-4BF6-82B4-C4FF94114AB8}"/>
                </a:ext>
              </a:extLst>
            </p:cNvPr>
            <p:cNvSpPr/>
            <p:nvPr/>
          </p:nvSpPr>
          <p:spPr>
            <a:xfrm>
              <a:off x="1381330" y="4958460"/>
              <a:ext cx="9341244" cy="887270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78D253-6033-487C-820B-71D4C3477D28}"/>
                </a:ext>
              </a:extLst>
            </p:cNvPr>
            <p:cNvSpPr/>
            <p:nvPr/>
          </p:nvSpPr>
          <p:spPr>
            <a:xfrm>
              <a:off x="1381330" y="4863954"/>
              <a:ext cx="9358001" cy="945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5C8D18F-C546-4990-B143-B5DB38BBF437}"/>
                </a:ext>
              </a:extLst>
            </p:cNvPr>
            <p:cNvSpPr/>
            <p:nvPr/>
          </p:nvSpPr>
          <p:spPr>
            <a:xfrm>
              <a:off x="1381330" y="4538106"/>
              <a:ext cx="9358001" cy="325846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F1EDF6-71F7-486D-90BA-69A338BE86DB}"/>
                </a:ext>
              </a:extLst>
            </p:cNvPr>
            <p:cNvSpPr/>
            <p:nvPr/>
          </p:nvSpPr>
          <p:spPr>
            <a:xfrm>
              <a:off x="1381330" y="4265262"/>
              <a:ext cx="9358001" cy="286378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089F413-1280-47F9-962E-BE2F32217345}"/>
                </a:ext>
              </a:extLst>
            </p:cNvPr>
            <p:cNvCxnSpPr/>
            <p:nvPr/>
          </p:nvCxnSpPr>
          <p:spPr>
            <a:xfrm>
              <a:off x="2446020" y="4958457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F5DEDE-A0E3-440E-953F-84426C009D7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4855973"/>
              <a:ext cx="0" cy="142491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56E6F22-E6B4-4AE3-B63B-167AE286F42E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4548562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4CBE440-B9EB-45A1-BA4A-71DEDC005AE8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4249357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D19922-4477-4AF1-B764-AA666CC05C5C}"/>
              </a:ext>
            </a:extLst>
          </p:cNvPr>
          <p:cNvGrpSpPr/>
          <p:nvPr/>
        </p:nvGrpSpPr>
        <p:grpSpPr>
          <a:xfrm>
            <a:off x="1179377" y="2193870"/>
            <a:ext cx="9833246" cy="1687068"/>
            <a:chOff x="1179377" y="2006531"/>
            <a:chExt cx="9833246" cy="18744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FF93EB-3F08-4440-9436-EC17E6ABB76A}"/>
                </a:ext>
              </a:extLst>
            </p:cNvPr>
            <p:cNvGrpSpPr/>
            <p:nvPr/>
          </p:nvGrpSpPr>
          <p:grpSpPr>
            <a:xfrm>
              <a:off x="1179377" y="2006531"/>
              <a:ext cx="9833246" cy="1857375"/>
              <a:chOff x="1179377" y="1860617"/>
              <a:chExt cx="9833246" cy="18573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1DD2C3-C34F-4C2D-8295-D4797BBF7E83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1F52A74-CC2D-4478-912C-8084BDF8CD5C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D49B603-E28F-456B-BED6-A34D87094AF5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9B84FDD-F8B4-4A4F-BF35-CC146178A5F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E53361-A2DC-4BA4-8F75-35C9B44B76D4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DD4BE00-653C-4330-B563-FBB09692E1F9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B528DA7-107D-40E3-811D-6FEEE2730652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45D7757-E7BC-477F-86B9-13F43A42D309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8940753-77FF-438F-B79C-6A6D91B2A111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C6A400-D776-4121-A13D-9D5DCA88FA2C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BF164F-0EA7-4364-9C74-F7AF1FA907AA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6ED5E24D-0AF4-48C9-A545-87D9F165DE4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77BFAD38-590A-4665-A28B-5DB11655C897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Multiplication Sign 20">
                <a:extLst>
                  <a:ext uri="{FF2B5EF4-FFF2-40B4-BE49-F238E27FC236}">
                    <a16:creationId xmlns:a16="http://schemas.microsoft.com/office/drawing/2014/main" id="{86D7733B-4813-46BE-BFC8-F840C8FE03E6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Multiplication Sign 21">
                <a:extLst>
                  <a:ext uri="{FF2B5EF4-FFF2-40B4-BE49-F238E27FC236}">
                    <a16:creationId xmlns:a16="http://schemas.microsoft.com/office/drawing/2014/main" id="{72901BEC-413A-4313-B558-889C43804B58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Multiplication Sign 22">
                <a:extLst>
                  <a:ext uri="{FF2B5EF4-FFF2-40B4-BE49-F238E27FC236}">
                    <a16:creationId xmlns:a16="http://schemas.microsoft.com/office/drawing/2014/main" id="{25E69ADF-0DF4-494A-8A94-03220A049AC9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884B724E-587C-4290-BBDB-A491093D5F1B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0182791F-F7F0-4F4D-AA56-74061BA9764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75A63-8272-4831-A995-32882425E540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75190A0-D4A1-4ABD-BAD9-B0581FFF533E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2167BE-B3DC-457E-A4E5-CF0D6BD53102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6B1CAD-46AE-43D5-B718-9B417499D815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4AD0A0-4118-45E0-AB90-4D6219C7CE62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8C07FB2-2259-4C46-B66C-5270ECD32246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66B69E-CBBB-46E4-B510-69AB5C428AB0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3E521A-664B-46D3-AF92-8AE5C3ADE0F1}"/>
                </a:ext>
              </a:extLst>
            </p:cNvPr>
            <p:cNvSpPr/>
            <p:nvPr/>
          </p:nvSpPr>
          <p:spPr>
            <a:xfrm>
              <a:off x="1373017" y="2959599"/>
              <a:ext cx="9358001" cy="90430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189E56-CE98-4E46-BD83-CD06053CB05C}"/>
                </a:ext>
              </a:extLst>
            </p:cNvPr>
            <p:cNvSpPr/>
            <p:nvPr/>
          </p:nvSpPr>
          <p:spPr>
            <a:xfrm>
              <a:off x="1373017" y="2866409"/>
              <a:ext cx="9358001" cy="99749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8A4848-F88C-40AC-9689-E19C4F59DB02}"/>
                </a:ext>
              </a:extLst>
            </p:cNvPr>
            <p:cNvSpPr/>
            <p:nvPr/>
          </p:nvSpPr>
          <p:spPr>
            <a:xfrm>
              <a:off x="1373017" y="2546479"/>
              <a:ext cx="9358001" cy="1334459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C445DB-575E-45E5-97E9-51CF62975935}"/>
                </a:ext>
              </a:extLst>
            </p:cNvPr>
            <p:cNvSpPr/>
            <p:nvPr/>
          </p:nvSpPr>
          <p:spPr>
            <a:xfrm>
              <a:off x="1364574" y="2250497"/>
              <a:ext cx="9358001" cy="159637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1E5DBB4-9BD9-479C-B591-3F4146EDBA19}"/>
                </a:ext>
              </a:extLst>
            </p:cNvPr>
            <p:cNvCxnSpPr/>
            <p:nvPr/>
          </p:nvCxnSpPr>
          <p:spPr>
            <a:xfrm>
              <a:off x="2446020" y="2959599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6DB2A9A-0830-4230-824D-CC8097A6F33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497" y="2857113"/>
              <a:ext cx="0" cy="989759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7F759B9-75DC-46B6-9485-37CC05586CA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6E6AC5-50B3-4730-AFAB-8CE8DF613D1E}"/>
                </a:ext>
              </a:extLst>
            </p:cNvPr>
            <p:cNvCxnSpPr>
              <a:cxnSpLocks/>
            </p:cNvCxnSpPr>
            <p:nvPr/>
          </p:nvCxnSpPr>
          <p:spPr>
            <a:xfrm>
              <a:off x="6432577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BCF59F3-93BE-4D31-988C-FB6E335EE24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0A9C23-9B11-4BB4-B8B7-B0C891CCFA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02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A73CA1A-D293-4A4B-9579-62FCA080B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419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7B00E5B-2A77-4EFB-965B-362B2644BFBF}"/>
              </a:ext>
            </a:extLst>
          </p:cNvPr>
          <p:cNvCxnSpPr>
            <a:cxnSpLocks/>
          </p:cNvCxnSpPr>
          <p:nvPr/>
        </p:nvCxnSpPr>
        <p:spPr>
          <a:xfrm>
            <a:off x="1332689" y="1760705"/>
            <a:ext cx="938988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8">
            <a:extLst>
              <a:ext uri="{FF2B5EF4-FFF2-40B4-BE49-F238E27FC236}">
                <a16:creationId xmlns:a16="http://schemas.microsoft.com/office/drawing/2014/main" id="{7B24B926-7C5D-458F-B835-D79EC38E4177}"/>
              </a:ext>
            </a:extLst>
          </p:cNvPr>
          <p:cNvSpPr txBox="1"/>
          <p:nvPr/>
        </p:nvSpPr>
        <p:spPr>
          <a:xfrm>
            <a:off x="2377326" y="1376122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Demand charge horizon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939B24-5C90-40FD-9C0E-3D816A6CFA34}"/>
              </a:ext>
            </a:extLst>
          </p:cNvPr>
          <p:cNvCxnSpPr>
            <a:cxnSpLocks/>
          </p:cNvCxnSpPr>
          <p:nvPr/>
        </p:nvCxnSpPr>
        <p:spPr>
          <a:xfrm>
            <a:off x="5383592" y="6271192"/>
            <a:ext cx="133685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8">
            <a:extLst>
              <a:ext uri="{FF2B5EF4-FFF2-40B4-BE49-F238E27FC236}">
                <a16:creationId xmlns:a16="http://schemas.microsoft.com/office/drawing/2014/main" id="{259C4EA8-4E0C-4A92-A53F-8DE714B1E817}"/>
              </a:ext>
            </a:extLst>
          </p:cNvPr>
          <p:cNvSpPr txBox="1"/>
          <p:nvPr/>
        </p:nvSpPr>
        <p:spPr>
          <a:xfrm>
            <a:off x="2377326" y="588660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MPC prediction horizon</a:t>
            </a:r>
          </a:p>
        </p:txBody>
      </p:sp>
      <p:sp>
        <p:nvSpPr>
          <p:cNvPr id="98" name="文本框 8">
            <a:extLst>
              <a:ext uri="{FF2B5EF4-FFF2-40B4-BE49-F238E27FC236}">
                <a16:creationId xmlns:a16="http://schemas.microsoft.com/office/drawing/2014/main" id="{0BB50E4F-9A12-4BCD-B552-0EE2F28F541D}"/>
              </a:ext>
            </a:extLst>
          </p:cNvPr>
          <p:cNvSpPr txBox="1"/>
          <p:nvPr/>
        </p:nvSpPr>
        <p:spPr>
          <a:xfrm>
            <a:off x="518568" y="3300279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" name="文本框 8">
            <a:extLst>
              <a:ext uri="{FF2B5EF4-FFF2-40B4-BE49-F238E27FC236}">
                <a16:creationId xmlns:a16="http://schemas.microsoft.com/office/drawing/2014/main" id="{2634A159-1BE1-45C6-9163-5A9C7A085E73}"/>
              </a:ext>
            </a:extLst>
          </p:cNvPr>
          <p:cNvSpPr txBox="1"/>
          <p:nvPr/>
        </p:nvSpPr>
        <p:spPr>
          <a:xfrm>
            <a:off x="518568" y="5349121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文本框 8">
            <a:extLst>
              <a:ext uri="{FF2B5EF4-FFF2-40B4-BE49-F238E27FC236}">
                <a16:creationId xmlns:a16="http://schemas.microsoft.com/office/drawing/2014/main" id="{A0D4304A-467E-4479-9947-37877BC52D2B}"/>
              </a:ext>
            </a:extLst>
          </p:cNvPr>
          <p:cNvSpPr txBox="1"/>
          <p:nvPr/>
        </p:nvSpPr>
        <p:spPr>
          <a:xfrm>
            <a:off x="2377326" y="6347283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P.S. Shadow area means dc, overlap means repeatedly dc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）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4" name="文本框 8">
            <a:extLst>
              <a:ext uri="{FF2B5EF4-FFF2-40B4-BE49-F238E27FC236}">
                <a16:creationId xmlns:a16="http://schemas.microsoft.com/office/drawing/2014/main" id="{977FD254-526E-4027-BD40-D550E1919B51}"/>
              </a:ext>
            </a:extLst>
          </p:cNvPr>
          <p:cNvSpPr txBox="1"/>
          <p:nvPr/>
        </p:nvSpPr>
        <p:spPr>
          <a:xfrm>
            <a:off x="1364574" y="1910961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1: Always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5" name="文本框 8">
            <a:extLst>
              <a:ext uri="{FF2B5EF4-FFF2-40B4-BE49-F238E27FC236}">
                <a16:creationId xmlns:a16="http://schemas.microsoft.com/office/drawing/2014/main" id="{F67F1A0E-DC5F-45FB-BC7D-8341D5A0E9CC}"/>
              </a:ext>
            </a:extLst>
          </p:cNvPr>
          <p:cNvSpPr txBox="1"/>
          <p:nvPr/>
        </p:nvSpPr>
        <p:spPr>
          <a:xfrm>
            <a:off x="1364574" y="394423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2: Only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of 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1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Jul-Sep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70"/>
            <a:ext cx="2867569" cy="509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70"/>
            <a:ext cx="2867569" cy="509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70"/>
            <a:ext cx="2867569" cy="5097900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Jul-1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Aug-1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Sep-1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0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-1.4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Oct-Dec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70"/>
            <a:ext cx="2867568" cy="509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70"/>
            <a:ext cx="2867568" cy="509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70"/>
            <a:ext cx="2867568" cy="5097900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4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-2.1 Jan-1 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0/day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326" y="1326592"/>
            <a:ext cx="9859346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Feb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54/day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-2.3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Mar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78/day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-2.4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Apr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86/day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-2.5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May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73/day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0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-2.6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25/day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10" y="1326592"/>
            <a:ext cx="9855178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-2.6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-1-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large scale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2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Two ways mentioned earlier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32E354D-9023-45CC-8B88-36D340AE678E}"/>
              </a:ext>
            </a:extLst>
          </p:cNvPr>
          <p:cNvGrpSpPr/>
          <p:nvPr/>
        </p:nvGrpSpPr>
        <p:grpSpPr>
          <a:xfrm>
            <a:off x="1179377" y="4191027"/>
            <a:ext cx="9833246" cy="1671739"/>
            <a:chOff x="1179377" y="4005391"/>
            <a:chExt cx="9833246" cy="18573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538208-9E9F-4AA7-8100-567B95CF765C}"/>
                </a:ext>
              </a:extLst>
            </p:cNvPr>
            <p:cNvGrpSpPr/>
            <p:nvPr/>
          </p:nvGrpSpPr>
          <p:grpSpPr>
            <a:xfrm>
              <a:off x="1179377" y="4005391"/>
              <a:ext cx="9833246" cy="1857375"/>
              <a:chOff x="1179377" y="1860617"/>
              <a:chExt cx="9833246" cy="185737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8E3BC-2320-4C0D-8027-4D411D53AF34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7AC0E7B-1F88-4BEC-A583-91C1B6FDB2D1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F5BF22-CAA6-4CDC-B645-7F825718ED4B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6C0A8F1-735C-42DB-A847-01A82029C10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2E19047-80D6-4707-9DAA-8BD66157C13E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0DE3B34-5FFC-4673-B7A5-315F16397D01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2A983D9-B50A-4733-8F13-8013D23EED25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B018273-F9F9-430E-BB32-28F57FB4D5BF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CA2104D-8C45-44AA-A0A0-8ED7A6101284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49E885B-1446-4940-B264-6100895331E9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3AD4A-9FF1-45FF-963A-73A384B09A88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Multiplication Sign 43">
                <a:extLst>
                  <a:ext uri="{FF2B5EF4-FFF2-40B4-BE49-F238E27FC236}">
                    <a16:creationId xmlns:a16="http://schemas.microsoft.com/office/drawing/2014/main" id="{5DC1C2F1-9A47-45EC-AA63-A6EE2D1DE2C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464A9CED-FAE6-40AC-853B-8472E1DC1A85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Multiplication Sign 45">
                <a:extLst>
                  <a:ext uri="{FF2B5EF4-FFF2-40B4-BE49-F238E27FC236}">
                    <a16:creationId xmlns:a16="http://schemas.microsoft.com/office/drawing/2014/main" id="{D09CBA0B-BA2D-45EA-983C-91AF0F51E82D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Multiplication Sign 46">
                <a:extLst>
                  <a:ext uri="{FF2B5EF4-FFF2-40B4-BE49-F238E27FC236}">
                    <a16:creationId xmlns:a16="http://schemas.microsoft.com/office/drawing/2014/main" id="{D8EE9E6E-03E6-4870-B3D4-B2EEF22D63EA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Multiplication Sign 47">
                <a:extLst>
                  <a:ext uri="{FF2B5EF4-FFF2-40B4-BE49-F238E27FC236}">
                    <a16:creationId xmlns:a16="http://schemas.microsoft.com/office/drawing/2014/main" id="{87FF7714-4CBB-436F-8955-794DC4D609AA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Multiplication Sign 48">
                <a:extLst>
                  <a:ext uri="{FF2B5EF4-FFF2-40B4-BE49-F238E27FC236}">
                    <a16:creationId xmlns:a16="http://schemas.microsoft.com/office/drawing/2014/main" id="{FE067386-DD1A-4E2A-B53B-BD458CDFAE61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Multiplication Sign 49">
                <a:extLst>
                  <a:ext uri="{FF2B5EF4-FFF2-40B4-BE49-F238E27FC236}">
                    <a16:creationId xmlns:a16="http://schemas.microsoft.com/office/drawing/2014/main" id="{73132EAE-90A6-4C1D-8C24-0C9499C16F2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E7A633-1A12-48A6-8018-EAB4ECABDD03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A7A580-0359-4697-9B55-2E1D9C0E3C58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8B1D3B-88CB-42C4-9158-6950D4F6B663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0AF436-5E38-4F90-9339-30F773032F3C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77E947-A0CA-466A-87B7-82076D7C4E41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67E025-C21C-4AD7-80AB-2E034F697380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65F9F0-80FE-42B1-A28B-DE45799E30BD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D0DC4-1D95-4BF6-82B4-C4FF94114AB8}"/>
                </a:ext>
              </a:extLst>
            </p:cNvPr>
            <p:cNvSpPr/>
            <p:nvPr/>
          </p:nvSpPr>
          <p:spPr>
            <a:xfrm>
              <a:off x="1381330" y="4958460"/>
              <a:ext cx="9341244" cy="887270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78D253-6033-487C-820B-71D4C3477D28}"/>
                </a:ext>
              </a:extLst>
            </p:cNvPr>
            <p:cNvSpPr/>
            <p:nvPr/>
          </p:nvSpPr>
          <p:spPr>
            <a:xfrm>
              <a:off x="1381330" y="4863954"/>
              <a:ext cx="9358001" cy="945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5C8D18F-C546-4990-B143-B5DB38BBF437}"/>
                </a:ext>
              </a:extLst>
            </p:cNvPr>
            <p:cNvSpPr/>
            <p:nvPr/>
          </p:nvSpPr>
          <p:spPr>
            <a:xfrm>
              <a:off x="1381330" y="4538106"/>
              <a:ext cx="9358001" cy="325846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F1EDF6-71F7-486D-90BA-69A338BE86DB}"/>
                </a:ext>
              </a:extLst>
            </p:cNvPr>
            <p:cNvSpPr/>
            <p:nvPr/>
          </p:nvSpPr>
          <p:spPr>
            <a:xfrm>
              <a:off x="1381330" y="4265262"/>
              <a:ext cx="9358001" cy="286378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089F413-1280-47F9-962E-BE2F32217345}"/>
                </a:ext>
              </a:extLst>
            </p:cNvPr>
            <p:cNvCxnSpPr/>
            <p:nvPr/>
          </p:nvCxnSpPr>
          <p:spPr>
            <a:xfrm>
              <a:off x="2446020" y="4958457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F5DEDE-A0E3-440E-953F-84426C009D7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4855973"/>
              <a:ext cx="0" cy="142491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56E6F22-E6B4-4AE3-B63B-167AE286F42E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4548562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4CBE440-B9EB-45A1-BA4A-71DEDC005AE8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4249357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D19922-4477-4AF1-B764-AA666CC05C5C}"/>
              </a:ext>
            </a:extLst>
          </p:cNvPr>
          <p:cNvGrpSpPr/>
          <p:nvPr/>
        </p:nvGrpSpPr>
        <p:grpSpPr>
          <a:xfrm>
            <a:off x="1179377" y="2193870"/>
            <a:ext cx="9833246" cy="1687068"/>
            <a:chOff x="1179377" y="2006531"/>
            <a:chExt cx="9833246" cy="18744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FF93EB-3F08-4440-9436-EC17E6ABB76A}"/>
                </a:ext>
              </a:extLst>
            </p:cNvPr>
            <p:cNvGrpSpPr/>
            <p:nvPr/>
          </p:nvGrpSpPr>
          <p:grpSpPr>
            <a:xfrm>
              <a:off x="1179377" y="2006531"/>
              <a:ext cx="9833246" cy="1857375"/>
              <a:chOff x="1179377" y="1860617"/>
              <a:chExt cx="9833246" cy="18573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1DD2C3-C34F-4C2D-8295-D4797BBF7E83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1F52A74-CC2D-4478-912C-8084BDF8CD5C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D49B603-E28F-456B-BED6-A34D87094AF5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9B84FDD-F8B4-4A4F-BF35-CC146178A5F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E53361-A2DC-4BA4-8F75-35C9B44B76D4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DD4BE00-653C-4330-B563-FBB09692E1F9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B528DA7-107D-40E3-811D-6FEEE2730652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45D7757-E7BC-477F-86B9-13F43A42D309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8940753-77FF-438F-B79C-6A6D91B2A111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C6A400-D776-4121-A13D-9D5DCA88FA2C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BF164F-0EA7-4364-9C74-F7AF1FA907AA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6ED5E24D-0AF4-48C9-A545-87D9F165DE4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77BFAD38-590A-4665-A28B-5DB11655C897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Multiplication Sign 20">
                <a:extLst>
                  <a:ext uri="{FF2B5EF4-FFF2-40B4-BE49-F238E27FC236}">
                    <a16:creationId xmlns:a16="http://schemas.microsoft.com/office/drawing/2014/main" id="{86D7733B-4813-46BE-BFC8-F840C8FE03E6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Multiplication Sign 21">
                <a:extLst>
                  <a:ext uri="{FF2B5EF4-FFF2-40B4-BE49-F238E27FC236}">
                    <a16:creationId xmlns:a16="http://schemas.microsoft.com/office/drawing/2014/main" id="{72901BEC-413A-4313-B558-889C43804B58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Multiplication Sign 22">
                <a:extLst>
                  <a:ext uri="{FF2B5EF4-FFF2-40B4-BE49-F238E27FC236}">
                    <a16:creationId xmlns:a16="http://schemas.microsoft.com/office/drawing/2014/main" id="{25E69ADF-0DF4-494A-8A94-03220A049AC9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884B724E-587C-4290-BBDB-A491093D5F1B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0182791F-F7F0-4F4D-AA56-74061BA9764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75A63-8272-4831-A995-32882425E540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75190A0-D4A1-4ABD-BAD9-B0581FFF533E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2167BE-B3DC-457E-A4E5-CF0D6BD53102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6B1CAD-46AE-43D5-B718-9B417499D815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4AD0A0-4118-45E0-AB90-4D6219C7CE62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8C07FB2-2259-4C46-B66C-5270ECD32246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66B69E-CBBB-46E4-B510-69AB5C428AB0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3E521A-664B-46D3-AF92-8AE5C3ADE0F1}"/>
                </a:ext>
              </a:extLst>
            </p:cNvPr>
            <p:cNvSpPr/>
            <p:nvPr/>
          </p:nvSpPr>
          <p:spPr>
            <a:xfrm>
              <a:off x="1373017" y="2959599"/>
              <a:ext cx="9358001" cy="90430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189E56-CE98-4E46-BD83-CD06053CB05C}"/>
                </a:ext>
              </a:extLst>
            </p:cNvPr>
            <p:cNvSpPr/>
            <p:nvPr/>
          </p:nvSpPr>
          <p:spPr>
            <a:xfrm>
              <a:off x="1373017" y="2866409"/>
              <a:ext cx="9358001" cy="99749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8A4848-F88C-40AC-9689-E19C4F59DB02}"/>
                </a:ext>
              </a:extLst>
            </p:cNvPr>
            <p:cNvSpPr/>
            <p:nvPr/>
          </p:nvSpPr>
          <p:spPr>
            <a:xfrm>
              <a:off x="1373017" y="2546479"/>
              <a:ext cx="9358001" cy="1334459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C445DB-575E-45E5-97E9-51CF62975935}"/>
                </a:ext>
              </a:extLst>
            </p:cNvPr>
            <p:cNvSpPr/>
            <p:nvPr/>
          </p:nvSpPr>
          <p:spPr>
            <a:xfrm>
              <a:off x="1364574" y="2250497"/>
              <a:ext cx="9358001" cy="159637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1E5DBB4-9BD9-479C-B591-3F4146EDBA19}"/>
                </a:ext>
              </a:extLst>
            </p:cNvPr>
            <p:cNvCxnSpPr/>
            <p:nvPr/>
          </p:nvCxnSpPr>
          <p:spPr>
            <a:xfrm>
              <a:off x="2446020" y="2959599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6DB2A9A-0830-4230-824D-CC8097A6F33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497" y="2857113"/>
              <a:ext cx="0" cy="989759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7F759B9-75DC-46B6-9485-37CC05586CA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6E6AC5-50B3-4730-AFAB-8CE8DF613D1E}"/>
                </a:ext>
              </a:extLst>
            </p:cNvPr>
            <p:cNvCxnSpPr>
              <a:cxnSpLocks/>
            </p:cNvCxnSpPr>
            <p:nvPr/>
          </p:nvCxnSpPr>
          <p:spPr>
            <a:xfrm>
              <a:off x="6432577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BCF59F3-93BE-4D31-988C-FB6E335EE24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0A9C23-9B11-4BB4-B8B7-B0C891CCFA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02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A73CA1A-D293-4A4B-9579-62FCA080B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419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7B00E5B-2A77-4EFB-965B-362B2644BFBF}"/>
              </a:ext>
            </a:extLst>
          </p:cNvPr>
          <p:cNvCxnSpPr>
            <a:cxnSpLocks/>
          </p:cNvCxnSpPr>
          <p:nvPr/>
        </p:nvCxnSpPr>
        <p:spPr>
          <a:xfrm>
            <a:off x="1332689" y="1760705"/>
            <a:ext cx="938988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8">
            <a:extLst>
              <a:ext uri="{FF2B5EF4-FFF2-40B4-BE49-F238E27FC236}">
                <a16:creationId xmlns:a16="http://schemas.microsoft.com/office/drawing/2014/main" id="{7B24B926-7C5D-458F-B835-D79EC38E4177}"/>
              </a:ext>
            </a:extLst>
          </p:cNvPr>
          <p:cNvSpPr txBox="1"/>
          <p:nvPr/>
        </p:nvSpPr>
        <p:spPr>
          <a:xfrm>
            <a:off x="2377326" y="1376122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Demand charge horizon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939B24-5C90-40FD-9C0E-3D816A6CFA34}"/>
              </a:ext>
            </a:extLst>
          </p:cNvPr>
          <p:cNvCxnSpPr>
            <a:cxnSpLocks/>
          </p:cNvCxnSpPr>
          <p:nvPr/>
        </p:nvCxnSpPr>
        <p:spPr>
          <a:xfrm>
            <a:off x="5383592" y="6271192"/>
            <a:ext cx="133685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8">
            <a:extLst>
              <a:ext uri="{FF2B5EF4-FFF2-40B4-BE49-F238E27FC236}">
                <a16:creationId xmlns:a16="http://schemas.microsoft.com/office/drawing/2014/main" id="{259C4EA8-4E0C-4A92-A53F-8DE714B1E817}"/>
              </a:ext>
            </a:extLst>
          </p:cNvPr>
          <p:cNvSpPr txBox="1"/>
          <p:nvPr/>
        </p:nvSpPr>
        <p:spPr>
          <a:xfrm>
            <a:off x="2377326" y="588660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MPC prediction horizon</a:t>
            </a:r>
          </a:p>
        </p:txBody>
      </p:sp>
      <p:sp>
        <p:nvSpPr>
          <p:cNvPr id="98" name="文本框 8">
            <a:extLst>
              <a:ext uri="{FF2B5EF4-FFF2-40B4-BE49-F238E27FC236}">
                <a16:creationId xmlns:a16="http://schemas.microsoft.com/office/drawing/2014/main" id="{0BB50E4F-9A12-4BCD-B552-0EE2F28F541D}"/>
              </a:ext>
            </a:extLst>
          </p:cNvPr>
          <p:cNvSpPr txBox="1"/>
          <p:nvPr/>
        </p:nvSpPr>
        <p:spPr>
          <a:xfrm>
            <a:off x="518568" y="3300279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" name="文本框 8">
            <a:extLst>
              <a:ext uri="{FF2B5EF4-FFF2-40B4-BE49-F238E27FC236}">
                <a16:creationId xmlns:a16="http://schemas.microsoft.com/office/drawing/2014/main" id="{2634A159-1BE1-45C6-9163-5A9C7A085E73}"/>
              </a:ext>
            </a:extLst>
          </p:cNvPr>
          <p:cNvSpPr txBox="1"/>
          <p:nvPr/>
        </p:nvSpPr>
        <p:spPr>
          <a:xfrm>
            <a:off x="518568" y="5349121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文本框 8">
            <a:extLst>
              <a:ext uri="{FF2B5EF4-FFF2-40B4-BE49-F238E27FC236}">
                <a16:creationId xmlns:a16="http://schemas.microsoft.com/office/drawing/2014/main" id="{A0D4304A-467E-4479-9947-37877BC52D2B}"/>
              </a:ext>
            </a:extLst>
          </p:cNvPr>
          <p:cNvSpPr txBox="1"/>
          <p:nvPr/>
        </p:nvSpPr>
        <p:spPr>
          <a:xfrm>
            <a:off x="2377326" y="6347283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P.S. Shadow area means dc, overlap means repeatedly dc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）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4" name="文本框 8">
            <a:extLst>
              <a:ext uri="{FF2B5EF4-FFF2-40B4-BE49-F238E27FC236}">
                <a16:creationId xmlns:a16="http://schemas.microsoft.com/office/drawing/2014/main" id="{977FD254-526E-4027-BD40-D550E1919B51}"/>
              </a:ext>
            </a:extLst>
          </p:cNvPr>
          <p:cNvSpPr txBox="1"/>
          <p:nvPr/>
        </p:nvSpPr>
        <p:spPr>
          <a:xfrm>
            <a:off x="1364574" y="1910961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1: Always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5" name="文本框 8">
            <a:extLst>
              <a:ext uri="{FF2B5EF4-FFF2-40B4-BE49-F238E27FC236}">
                <a16:creationId xmlns:a16="http://schemas.microsoft.com/office/drawing/2014/main" id="{F67F1A0E-DC5F-45FB-BC7D-8341D5A0E9CC}"/>
              </a:ext>
            </a:extLst>
          </p:cNvPr>
          <p:cNvSpPr txBox="1"/>
          <p:nvPr/>
        </p:nvSpPr>
        <p:spPr>
          <a:xfrm>
            <a:off x="1364574" y="394423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2: Only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of 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9D9B03-93B1-47AA-BA02-686EE4A72D38}"/>
              </a:ext>
            </a:extLst>
          </p:cNvPr>
          <p:cNvSpPr/>
          <p:nvPr/>
        </p:nvSpPr>
        <p:spPr>
          <a:xfrm>
            <a:off x="571501" y="4191027"/>
            <a:ext cx="10868228" cy="1754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691A078-1FD2-4CF3-81FD-608E509A41DE}"/>
              </a:ext>
            </a:extLst>
          </p:cNvPr>
          <p:cNvSpPr txBox="1"/>
          <p:nvPr/>
        </p:nvSpPr>
        <p:spPr>
          <a:xfrm>
            <a:off x="1510477" y="4954055"/>
            <a:ext cx="903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Related to add (if … else …) into 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gurobi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constraints, which is seemingly unsupported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1532CBA-62E7-4224-88A8-E0F489926576}"/>
              </a:ext>
            </a:extLst>
          </p:cNvPr>
          <p:cNvSpPr/>
          <p:nvPr/>
        </p:nvSpPr>
        <p:spPr>
          <a:xfrm>
            <a:off x="571501" y="2157795"/>
            <a:ext cx="10868228" cy="1754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8">
            <a:extLst>
              <a:ext uri="{FF2B5EF4-FFF2-40B4-BE49-F238E27FC236}">
                <a16:creationId xmlns:a16="http://schemas.microsoft.com/office/drawing/2014/main" id="{1D80DD21-CD23-49DE-83B6-13E9C0CF262B}"/>
              </a:ext>
            </a:extLst>
          </p:cNvPr>
          <p:cNvSpPr txBox="1"/>
          <p:nvPr/>
        </p:nvSpPr>
        <p:spPr>
          <a:xfrm>
            <a:off x="1510477" y="2920823"/>
            <a:ext cx="903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Current codes</a:t>
            </a:r>
          </a:p>
        </p:txBody>
      </p:sp>
    </p:spTree>
    <p:extLst>
      <p:ext uri="{BB962C8B-B14F-4D97-AF65-F5344CB8AC3E}">
        <p14:creationId xmlns:p14="http://schemas.microsoft.com/office/powerpoint/2010/main" val="100198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 Add extra penalty – Take RBC as a base</a:t>
            </a: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6" name="文本框 3">
            <a:extLst>
              <a:ext uri="{FF2B5EF4-FFF2-40B4-BE49-F238E27FC236}">
                <a16:creationId xmlns:a16="http://schemas.microsoft.com/office/drawing/2014/main" id="{398BB277-4D66-4AC2-94F7-2B9502E8B487}"/>
              </a:ext>
            </a:extLst>
          </p:cNvPr>
          <p:cNvSpPr txBox="1"/>
          <p:nvPr/>
        </p:nvSpPr>
        <p:spPr>
          <a:xfrm>
            <a:off x="571500" y="1418018"/>
            <a:ext cx="952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0.    Get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p_grid_max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of RBC_MSC as references </a:t>
            </a: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Calculate extra demand charge of MPC  as 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extra_dc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Calculate </a:t>
            </a:r>
            <a:r>
              <a:rPr lang="en-US" altLang="zh-C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savings of MPC as 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saved_tou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Get penalty of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penalty_coef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* (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extra_dc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saved_tou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996CA-9983-4AF2-AD95-EB0D9E9F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741457"/>
            <a:ext cx="7800570" cy="3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2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 Relate paper</a:t>
            </a: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4C59B-892B-4751-A463-6D5B60C7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0734"/>
            <a:ext cx="4211698" cy="945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307E9-7192-4836-979B-565BB012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37153"/>
            <a:ext cx="4934355" cy="425451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2676CB-2C21-4E0D-B42A-896392CB15C1}"/>
              </a:ext>
            </a:extLst>
          </p:cNvPr>
          <p:cNvGrpSpPr/>
          <p:nvPr/>
        </p:nvGrpSpPr>
        <p:grpSpPr>
          <a:xfrm>
            <a:off x="5834772" y="1081457"/>
            <a:ext cx="4610900" cy="5192883"/>
            <a:chOff x="5611036" y="1081457"/>
            <a:chExt cx="5619750" cy="63290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EF0F34-F4F4-4C94-A4B8-546F3748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368" y="1081457"/>
              <a:ext cx="3048000" cy="419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D66037-1843-4073-A18C-09C87FA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036" y="1664970"/>
              <a:ext cx="561975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B81C18-DBFC-4802-AC2A-A87388B4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4368" y="2743783"/>
              <a:ext cx="2790825" cy="371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65D878-95E1-4984-BFBB-2ADDE8D7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9102" y="3179090"/>
              <a:ext cx="2895600" cy="8477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A00B57-BC93-43A7-813F-DAF5C8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4368" y="3936270"/>
              <a:ext cx="5000625" cy="6762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E9D792-87AE-4D22-9258-241460817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8186" y="4472158"/>
              <a:ext cx="5505450" cy="8477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D944A1F-CB4C-4DD7-A577-076CF115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0069" y="5279966"/>
              <a:ext cx="4914900" cy="5048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2FA632-80E1-411C-AE2C-935B5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7243" y="5905576"/>
              <a:ext cx="485775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30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 supplement Visualization of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DD4C6-CC58-4DAF-92AD-1BCD9BEA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31" y="1762860"/>
            <a:ext cx="8820538" cy="4782370"/>
          </a:xfrm>
          <a:prstGeom prst="rect">
            <a:avLst/>
          </a:prstGeom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3FC50ADA-8245-4CCC-85DF-D9C7AA85BC41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Base on experiment before</a:t>
            </a:r>
          </a:p>
        </p:txBody>
      </p:sp>
    </p:spTree>
    <p:extLst>
      <p:ext uri="{BB962C8B-B14F-4D97-AF65-F5344CB8AC3E}">
        <p14:creationId xmlns:p14="http://schemas.microsoft.com/office/powerpoint/2010/main" val="372699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 supplement Visualization of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DD4C6-CC58-4DAF-92AD-1BCD9BEA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045" y="1822479"/>
            <a:ext cx="8689910" cy="4524804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8C253594-3C60-4676-BA6B-6343984D18A1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Base on experiment before</a:t>
            </a:r>
          </a:p>
        </p:txBody>
      </p:sp>
    </p:spTree>
    <p:extLst>
      <p:ext uri="{BB962C8B-B14F-4D97-AF65-F5344CB8AC3E}">
        <p14:creationId xmlns:p14="http://schemas.microsoft.com/office/powerpoint/2010/main" val="92814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-1.4.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“Hyper-param”-</a:t>
            </a:r>
            <a:r>
              <a:rPr lang="en-US" altLang="zh-C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dc_price</a:t>
            </a: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83D702-7520-4051-8B00-C2706FF8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43" y="1487967"/>
            <a:ext cx="7481714" cy="49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-1.5 Reformulate by introducing intermediate variables -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diagram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81961D-C5A8-4F72-B221-8D2215AE064E}"/>
              </a:ext>
            </a:extLst>
          </p:cNvPr>
          <p:cNvGrpSpPr/>
          <p:nvPr/>
        </p:nvGrpSpPr>
        <p:grpSpPr>
          <a:xfrm>
            <a:off x="704815" y="1908666"/>
            <a:ext cx="23190120" cy="4236292"/>
            <a:chOff x="1179377" y="4005391"/>
            <a:chExt cx="9833246" cy="19957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6BBADE-11E8-46A8-AF1C-3B91F2B58944}"/>
                </a:ext>
              </a:extLst>
            </p:cNvPr>
            <p:cNvGrpSpPr/>
            <p:nvPr/>
          </p:nvGrpSpPr>
          <p:grpSpPr>
            <a:xfrm>
              <a:off x="1179377" y="4005391"/>
              <a:ext cx="9833246" cy="1995772"/>
              <a:chOff x="1179377" y="1860617"/>
              <a:chExt cx="9833246" cy="199577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07365F-B5CD-4F02-849A-FE48BD180E0D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995772"/>
                <a:chOff x="1373018" y="1860617"/>
                <a:chExt cx="9358009" cy="1995772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A388DC3-FF6F-4B80-8336-5FCA1F0FFECE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DD2A5BC-D19C-411B-ACE1-7E65675B679C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4F0EA4A-40A7-43D7-AE94-99F448CD04A3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20A17E-516F-4C75-8D58-B0E120C3F7CB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0077839-9382-495E-B858-9F44A73BD348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4B91773-C038-4770-95F8-27B39922D9E5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4BDAED7-CF84-4C7C-91A9-A74814908E24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F029694-2F16-4842-8D07-D58ECBD1AC6D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5598B4A-6371-4701-AB99-CB5DE88CB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470" y="1860617"/>
                  <a:ext cx="0" cy="199577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7FCF357-8CBD-4B88-8B21-3F1D913D5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2647" y="1860617"/>
                  <a:ext cx="0" cy="199577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342A255-1036-43CF-997A-D6CCB060DBF7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16847FC-5D82-47C8-9D70-34B5836E8796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D6D13FDB-0E63-4528-BC7C-624C2EA056DB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0326645A-C947-479B-B453-F80F08FB5518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Multiplication Sign 20">
                <a:extLst>
                  <a:ext uri="{FF2B5EF4-FFF2-40B4-BE49-F238E27FC236}">
                    <a16:creationId xmlns:a16="http://schemas.microsoft.com/office/drawing/2014/main" id="{813E94E2-C71B-49DA-8BF3-A966F2A7274B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Multiplication Sign 21">
                <a:extLst>
                  <a:ext uri="{FF2B5EF4-FFF2-40B4-BE49-F238E27FC236}">
                    <a16:creationId xmlns:a16="http://schemas.microsoft.com/office/drawing/2014/main" id="{0671466A-475A-4E6D-8E7D-D750CA3DD363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Multiplication Sign 22">
                <a:extLst>
                  <a:ext uri="{FF2B5EF4-FFF2-40B4-BE49-F238E27FC236}">
                    <a16:creationId xmlns:a16="http://schemas.microsoft.com/office/drawing/2014/main" id="{67215490-B513-4EEC-A229-9CF18B1CF6D8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B0CE20C1-D179-49BA-8713-31648BF605FB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76A5F294-7D44-477D-9D48-5C6F5F28F0A2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9D8054B-A6C5-4587-890D-8AB98F3FBBB5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64C96A-BC34-4CFF-BA0A-0FA7DD62BDBC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DACF9FD-C52C-42C0-B2AD-80A7006D2FB4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2954CB-0391-46D7-BF58-AB64584D6DDB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A1DA689-822F-49C5-A060-9F6518B59492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4F311C-6879-434D-A3C2-414B5D702B89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FB4DCD-41C9-43A7-9E09-43037EDEA573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81FDA1-D19B-461E-BA7A-A9E5E68E9448}"/>
                </a:ext>
              </a:extLst>
            </p:cNvPr>
            <p:cNvSpPr/>
            <p:nvPr/>
          </p:nvSpPr>
          <p:spPr>
            <a:xfrm>
              <a:off x="1381330" y="4958460"/>
              <a:ext cx="9341244" cy="887270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39E81A-588F-4CE8-B7A3-22F534D625F8}"/>
                </a:ext>
              </a:extLst>
            </p:cNvPr>
            <p:cNvSpPr/>
            <p:nvPr/>
          </p:nvSpPr>
          <p:spPr>
            <a:xfrm>
              <a:off x="1381330" y="4863954"/>
              <a:ext cx="9358001" cy="945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527596-5A40-406B-B25A-0993C8C1949F}"/>
                </a:ext>
              </a:extLst>
            </p:cNvPr>
            <p:cNvSpPr/>
            <p:nvPr/>
          </p:nvSpPr>
          <p:spPr>
            <a:xfrm>
              <a:off x="1381330" y="4538106"/>
              <a:ext cx="9358001" cy="325846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C9AFF-B3AF-4A40-9EF2-11063EEB8F5E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4548562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7928ED-F833-4413-AD45-885868A69B0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4249357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DF104E-17A3-41DC-8248-01B833FE9109}"/>
              </a:ext>
            </a:extLst>
          </p:cNvPr>
          <p:cNvSpPr/>
          <p:nvPr/>
        </p:nvSpPr>
        <p:spPr>
          <a:xfrm>
            <a:off x="7277421" y="1648710"/>
            <a:ext cx="6390635" cy="4530058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63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7CD8E49-1D77-493A-BD24-DB9E71F70640}"/>
              </a:ext>
            </a:extLst>
          </p:cNvPr>
          <p:cNvGrpSpPr/>
          <p:nvPr/>
        </p:nvGrpSpPr>
        <p:grpSpPr>
          <a:xfrm>
            <a:off x="3476816" y="3731075"/>
            <a:ext cx="3067220" cy="2120117"/>
            <a:chOff x="3476816" y="3731075"/>
            <a:chExt cx="3067220" cy="212011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B396D45-D830-49EF-887F-9E39086F6FC7}"/>
                </a:ext>
              </a:extLst>
            </p:cNvPr>
            <p:cNvSpPr/>
            <p:nvPr/>
          </p:nvSpPr>
          <p:spPr>
            <a:xfrm>
              <a:off x="3476816" y="4322066"/>
              <a:ext cx="136526" cy="1529126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08C2899-2C49-4DBB-B7D0-045D3CB14018}"/>
                </a:ext>
              </a:extLst>
            </p:cNvPr>
            <p:cNvSpPr/>
            <p:nvPr/>
          </p:nvSpPr>
          <p:spPr>
            <a:xfrm>
              <a:off x="3647925" y="4520012"/>
              <a:ext cx="136526" cy="1331179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3F8C068-2776-4E02-9877-1BEEA016EE1B}"/>
                </a:ext>
              </a:extLst>
            </p:cNvPr>
            <p:cNvSpPr/>
            <p:nvPr/>
          </p:nvSpPr>
          <p:spPr>
            <a:xfrm>
              <a:off x="3823319" y="4675660"/>
              <a:ext cx="136526" cy="117553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1F10A7-6C1A-4AB8-BA21-4201FFE5694F}"/>
                </a:ext>
              </a:extLst>
            </p:cNvPr>
            <p:cNvSpPr/>
            <p:nvPr/>
          </p:nvSpPr>
          <p:spPr>
            <a:xfrm>
              <a:off x="3993180" y="4791074"/>
              <a:ext cx="136526" cy="1060117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A638448-002E-4D28-A6DA-9C0375842D57}"/>
                </a:ext>
              </a:extLst>
            </p:cNvPr>
            <p:cNvSpPr/>
            <p:nvPr/>
          </p:nvSpPr>
          <p:spPr>
            <a:xfrm>
              <a:off x="4165679" y="4872990"/>
              <a:ext cx="136526" cy="97820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0412AA8-2DB2-4162-B1E5-69618E2C5336}"/>
                </a:ext>
              </a:extLst>
            </p:cNvPr>
            <p:cNvSpPr/>
            <p:nvPr/>
          </p:nvSpPr>
          <p:spPr>
            <a:xfrm>
              <a:off x="4336788" y="4949190"/>
              <a:ext cx="136526" cy="90200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A5F643-3CD1-455B-9164-DC2E0F632ED2}"/>
                </a:ext>
              </a:extLst>
            </p:cNvPr>
            <p:cNvSpPr/>
            <p:nvPr/>
          </p:nvSpPr>
          <p:spPr>
            <a:xfrm>
              <a:off x="4512182" y="4928234"/>
              <a:ext cx="136526" cy="922957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74E2D4-0696-4F8E-88B7-1DC8B2E406E2}"/>
                </a:ext>
              </a:extLst>
            </p:cNvPr>
            <p:cNvSpPr/>
            <p:nvPr/>
          </p:nvSpPr>
          <p:spPr>
            <a:xfrm>
              <a:off x="4682043" y="4804410"/>
              <a:ext cx="136526" cy="104678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E120645-E45A-4305-8262-1688551DDB09}"/>
                </a:ext>
              </a:extLst>
            </p:cNvPr>
            <p:cNvSpPr/>
            <p:nvPr/>
          </p:nvSpPr>
          <p:spPr>
            <a:xfrm>
              <a:off x="4850213" y="4444364"/>
              <a:ext cx="136526" cy="1406827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6139A98-A2D2-4F97-8875-B4FF5D0ED709}"/>
                </a:ext>
              </a:extLst>
            </p:cNvPr>
            <p:cNvSpPr/>
            <p:nvPr/>
          </p:nvSpPr>
          <p:spPr>
            <a:xfrm>
              <a:off x="5021322" y="3979751"/>
              <a:ext cx="136526" cy="187144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B9EE130-885A-449D-A603-19C8EA1CA714}"/>
                </a:ext>
              </a:extLst>
            </p:cNvPr>
            <p:cNvSpPr/>
            <p:nvPr/>
          </p:nvSpPr>
          <p:spPr>
            <a:xfrm>
              <a:off x="5196716" y="3779522"/>
              <a:ext cx="136526" cy="2071670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E63864-E242-438E-974C-8DCF55D0CE4F}"/>
                </a:ext>
              </a:extLst>
            </p:cNvPr>
            <p:cNvSpPr/>
            <p:nvPr/>
          </p:nvSpPr>
          <p:spPr>
            <a:xfrm>
              <a:off x="5366577" y="3731077"/>
              <a:ext cx="136526" cy="2120115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1451DE-6986-4ADA-9E56-294FE1311098}"/>
                </a:ext>
              </a:extLst>
            </p:cNvPr>
            <p:cNvSpPr/>
            <p:nvPr/>
          </p:nvSpPr>
          <p:spPr>
            <a:xfrm>
              <a:off x="5544785" y="3731075"/>
              <a:ext cx="136526" cy="2120117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5CFD0A7-26EC-4B5B-B385-83B89F5182B7}"/>
                </a:ext>
              </a:extLst>
            </p:cNvPr>
            <p:cNvSpPr/>
            <p:nvPr/>
          </p:nvSpPr>
          <p:spPr>
            <a:xfrm>
              <a:off x="5715894" y="3779522"/>
              <a:ext cx="136526" cy="2071670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14544A-877A-4E9D-91BA-511A09EF4BAF}"/>
                </a:ext>
              </a:extLst>
            </p:cNvPr>
            <p:cNvSpPr/>
            <p:nvPr/>
          </p:nvSpPr>
          <p:spPr>
            <a:xfrm>
              <a:off x="5891288" y="3826243"/>
              <a:ext cx="136526" cy="2024949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9056816-3931-4BD3-9A14-C09172F90E9D}"/>
                </a:ext>
              </a:extLst>
            </p:cNvPr>
            <p:cNvSpPr/>
            <p:nvPr/>
          </p:nvSpPr>
          <p:spPr>
            <a:xfrm>
              <a:off x="6061149" y="3900908"/>
              <a:ext cx="136526" cy="1950284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AD2691-46B8-4EA0-8846-6EB42B6935E6}"/>
                </a:ext>
              </a:extLst>
            </p:cNvPr>
            <p:cNvSpPr/>
            <p:nvPr/>
          </p:nvSpPr>
          <p:spPr>
            <a:xfrm>
              <a:off x="6237649" y="4016596"/>
              <a:ext cx="136526" cy="1834596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1EE6B6-1AF8-4A5B-B830-B27C7C9944C9}"/>
                </a:ext>
              </a:extLst>
            </p:cNvPr>
            <p:cNvSpPr/>
            <p:nvPr/>
          </p:nvSpPr>
          <p:spPr>
            <a:xfrm>
              <a:off x="6407510" y="4118611"/>
              <a:ext cx="136526" cy="1732581"/>
            </a:xfrm>
            <a:prstGeom prst="rect">
              <a:avLst/>
            </a:prstGeom>
            <a:solidFill>
              <a:srgbClr val="C0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2CB07E-A7BB-4CA3-916F-BFA73E72F010}"/>
              </a:ext>
            </a:extLst>
          </p:cNvPr>
          <p:cNvGrpSpPr/>
          <p:nvPr/>
        </p:nvGrpSpPr>
        <p:grpSpPr>
          <a:xfrm flipV="1">
            <a:off x="3476816" y="3708868"/>
            <a:ext cx="3067220" cy="1240316"/>
            <a:chOff x="3476816" y="3731084"/>
            <a:chExt cx="3067220" cy="212011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987161A-6AA5-49A7-B43A-CD89E53B7A2B}"/>
                </a:ext>
              </a:extLst>
            </p:cNvPr>
            <p:cNvSpPr/>
            <p:nvPr/>
          </p:nvSpPr>
          <p:spPr>
            <a:xfrm>
              <a:off x="3476816" y="4804410"/>
              <a:ext cx="136526" cy="1046782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0C26E3-2215-4195-830D-CF4B9D14FE74}"/>
                </a:ext>
              </a:extLst>
            </p:cNvPr>
            <p:cNvSpPr/>
            <p:nvPr/>
          </p:nvSpPr>
          <p:spPr>
            <a:xfrm>
              <a:off x="3647925" y="4464687"/>
              <a:ext cx="136526" cy="1386505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3C4CED-B619-4D71-A48B-54F9D8334F3A}"/>
                </a:ext>
              </a:extLst>
            </p:cNvPr>
            <p:cNvSpPr/>
            <p:nvPr/>
          </p:nvSpPr>
          <p:spPr>
            <a:xfrm>
              <a:off x="3823319" y="4198633"/>
              <a:ext cx="136526" cy="1652559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21A8F2E-404A-41DB-9667-6D880C036E84}"/>
                </a:ext>
              </a:extLst>
            </p:cNvPr>
            <p:cNvSpPr/>
            <p:nvPr/>
          </p:nvSpPr>
          <p:spPr>
            <a:xfrm>
              <a:off x="3993180" y="4001353"/>
              <a:ext cx="136526" cy="1849839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5FA448-B5ED-4674-9861-05F9800A8AFE}"/>
                </a:ext>
              </a:extLst>
            </p:cNvPr>
            <p:cNvSpPr/>
            <p:nvPr/>
          </p:nvSpPr>
          <p:spPr>
            <a:xfrm>
              <a:off x="4165679" y="3861335"/>
              <a:ext cx="136526" cy="1989857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DC89F69-A642-4F17-A82B-407F13BB1BBF}"/>
                </a:ext>
              </a:extLst>
            </p:cNvPr>
            <p:cNvSpPr/>
            <p:nvPr/>
          </p:nvSpPr>
          <p:spPr>
            <a:xfrm>
              <a:off x="4336788" y="3731084"/>
              <a:ext cx="136526" cy="2120108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5B1201-9C14-49EB-B5F8-C3AA03BF79B1}"/>
                </a:ext>
              </a:extLst>
            </p:cNvPr>
            <p:cNvSpPr/>
            <p:nvPr/>
          </p:nvSpPr>
          <p:spPr>
            <a:xfrm>
              <a:off x="4512182" y="3766904"/>
              <a:ext cx="136526" cy="2084288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D8D509-7E37-43EB-9B55-04AB5F20FB9E}"/>
                </a:ext>
              </a:extLst>
            </p:cNvPr>
            <p:cNvSpPr/>
            <p:nvPr/>
          </p:nvSpPr>
          <p:spPr>
            <a:xfrm>
              <a:off x="4682043" y="3979754"/>
              <a:ext cx="136526" cy="1871438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534A16-6EFD-4E0E-A560-7024626E5AA0}"/>
                </a:ext>
              </a:extLst>
            </p:cNvPr>
            <p:cNvSpPr/>
            <p:nvPr/>
          </p:nvSpPr>
          <p:spPr>
            <a:xfrm>
              <a:off x="4850213" y="4593993"/>
              <a:ext cx="136526" cy="1257197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092487-28A6-430A-9199-A045B38EC38A}"/>
                </a:ext>
              </a:extLst>
            </p:cNvPr>
            <p:cNvSpPr/>
            <p:nvPr/>
          </p:nvSpPr>
          <p:spPr>
            <a:xfrm>
              <a:off x="5021322" y="5388170"/>
              <a:ext cx="136526" cy="463022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6352AB-8403-4C5D-B0EC-B66F7050D408}"/>
                </a:ext>
              </a:extLst>
            </p:cNvPr>
            <p:cNvSpPr/>
            <p:nvPr/>
          </p:nvSpPr>
          <p:spPr>
            <a:xfrm>
              <a:off x="5196716" y="5730435"/>
              <a:ext cx="136526" cy="120759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5D1955B-20B8-45A1-86E4-31D9F0ACB3A3}"/>
                </a:ext>
              </a:extLst>
            </p:cNvPr>
            <p:cNvSpPr/>
            <p:nvPr/>
          </p:nvSpPr>
          <p:spPr>
            <a:xfrm>
              <a:off x="5715894" y="5730442"/>
              <a:ext cx="136526" cy="120751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015ED24-8139-4C3C-8D3C-85ECC6F5C6B3}"/>
                </a:ext>
              </a:extLst>
            </p:cNvPr>
            <p:cNvSpPr/>
            <p:nvPr/>
          </p:nvSpPr>
          <p:spPr>
            <a:xfrm>
              <a:off x="5891288" y="5650566"/>
              <a:ext cx="136526" cy="200626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E2810D0-CA88-4939-AA9F-AB67602231E7}"/>
                </a:ext>
              </a:extLst>
            </p:cNvPr>
            <p:cNvSpPr/>
            <p:nvPr/>
          </p:nvSpPr>
          <p:spPr>
            <a:xfrm>
              <a:off x="6061149" y="5522943"/>
              <a:ext cx="136526" cy="328250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D432679-5D5B-4780-BF93-E402FA9E1A7B}"/>
                </a:ext>
              </a:extLst>
            </p:cNvPr>
            <p:cNvSpPr/>
            <p:nvPr/>
          </p:nvSpPr>
          <p:spPr>
            <a:xfrm>
              <a:off x="6237649" y="5325190"/>
              <a:ext cx="136526" cy="526002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60F2439-E3B9-4368-BA02-2564F08EA9BB}"/>
                </a:ext>
              </a:extLst>
            </p:cNvPr>
            <p:cNvSpPr/>
            <p:nvPr/>
          </p:nvSpPr>
          <p:spPr>
            <a:xfrm>
              <a:off x="6407510" y="5150809"/>
              <a:ext cx="136526" cy="700383"/>
            </a:xfrm>
            <a:prstGeom prst="rect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2808CCF-D9E3-4ECA-8401-46351139C215}"/>
              </a:ext>
            </a:extLst>
          </p:cNvPr>
          <p:cNvCxnSpPr>
            <a:cxnSpLocks/>
          </p:cNvCxnSpPr>
          <p:nvPr/>
        </p:nvCxnSpPr>
        <p:spPr>
          <a:xfrm>
            <a:off x="3457215" y="2552484"/>
            <a:ext cx="308682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">
            <a:extLst>
              <a:ext uri="{FF2B5EF4-FFF2-40B4-BE49-F238E27FC236}">
                <a16:creationId xmlns:a16="http://schemas.microsoft.com/office/drawing/2014/main" id="{17CFC622-6742-4A72-A2C5-51AD78B12E5F}"/>
              </a:ext>
            </a:extLst>
          </p:cNvPr>
          <p:cNvSpPr txBox="1"/>
          <p:nvPr/>
        </p:nvSpPr>
        <p:spPr>
          <a:xfrm>
            <a:off x="1320234" y="2167901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Current MPC prediction horizon</a:t>
            </a:r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51842286-9157-427F-9FD4-B59F5DC6BD5B}"/>
              </a:ext>
            </a:extLst>
          </p:cNvPr>
          <p:cNvSpPr txBox="1"/>
          <p:nvPr/>
        </p:nvSpPr>
        <p:spPr>
          <a:xfrm>
            <a:off x="178111" y="4877824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72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704</Words>
  <Application>Microsoft Office PowerPoint</Application>
  <PresentationFormat>Widescreen</PresentationFormat>
  <Paragraphs>124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李伦龙</dc:creator>
  <cp:lastModifiedBy>LI Lunlong</cp:lastModifiedBy>
  <cp:revision>58</cp:revision>
  <dcterms:created xsi:type="dcterms:W3CDTF">2023-06-02T03:03:33Z</dcterms:created>
  <dcterms:modified xsi:type="dcterms:W3CDTF">2023-08-07T02:49:49Z</dcterms:modified>
</cp:coreProperties>
</file>